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3" r:id="rId9"/>
    <p:sldId id="261" r:id="rId10"/>
    <p:sldId id="264" r:id="rId11"/>
    <p:sldId id="262" r:id="rId12"/>
    <p:sldId id="265" r:id="rId13"/>
  </p:sldIdLst>
  <p:sldSz cx="14630400" cy="8229600"/>
  <p:notesSz cx="8229600" cy="14630400"/>
  <p:embeddedFontLst>
    <p:embeddedFont>
      <p:font typeface="Barlow Bold" panose="00000800000000000000" pitchFamily="34" charset="0"/>
      <p:bold r:id="rId17"/>
    </p:embeddedFont>
    <p:embeddedFont>
      <p:font typeface="Barlow Bold" panose="00000800000000000000" pitchFamily="34" charset="-122"/>
      <p:bold r:id="rId18"/>
    </p:embeddedFont>
    <p:embeddedFont>
      <p:font typeface="Barlow Bold" panose="00000800000000000000" pitchFamily="34" charset="-120"/>
      <p:bold r:id="rId19"/>
    </p:embeddedFont>
    <p:embeddedFont>
      <p:font typeface="Montserrat" pitchFamily="34" charset="0"/>
      <p:regular r:id="rId20"/>
    </p:embeddedFont>
    <p:embeddedFont>
      <p:font typeface="Montserrat" pitchFamily="34" charset="-122"/>
      <p:regular r:id="rId21"/>
    </p:embeddedFont>
    <p:embeddedFont>
      <p:font typeface="Montserrat" pitchFamily="34" charset="-120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500193"/>
            <a:ext cx="7627382" cy="19671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Introduction to Python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4792266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is a powerful programming language.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5382697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is used for web development, data science, and more.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847090" y="3549015"/>
            <a:ext cx="12935585" cy="11315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00000"/>
              </a:lnSpc>
            </a:pPr>
            <a:r>
              <a:rPr lang="en-IN" altLang="en-US" sz="9600">
                <a:solidFill>
                  <a:schemeClr val="bg2">
                    <a:lumMod val="90000"/>
                  </a:schemeClr>
                </a:solidFill>
              </a:rPr>
              <a:t>Thank You</a:t>
            </a:r>
            <a:endParaRPr lang="en-IN" altLang="en-US" sz="960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13698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Basic Syntax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051328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uses clear and readable syntax.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2641759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relies on indentation to define code blocks.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58309" y="347591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941427" y="3548539"/>
            <a:ext cx="121087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462326" y="3475911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Indentation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462326" y="3962043"/>
            <a:ext cx="3001447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Whitespace matters in Python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4680347" y="347591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4828223" y="3548539"/>
            <a:ext cx="191572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5384363" y="3475911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Keywords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384363" y="3962043"/>
            <a:ext cx="3001447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Reserved words with specific meanings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58309" y="511575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909638" y="5188387"/>
            <a:ext cx="184666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1462326" y="5115758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Syntax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808798" y="5601891"/>
            <a:ext cx="6576893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print("Hello, World!")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1808798" y="6024324"/>
            <a:ext cx="6576893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semicolons or braces like in other languages.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808798" y="6446758"/>
            <a:ext cx="6576893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 = 5 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1808798" y="6869192"/>
            <a:ext cx="6576893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name = "ABC"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511969"/>
            <a:ext cx="628447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Variables and Data Types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476335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Variables store data in a program.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003266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variable has a data type like integer or string.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2713752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Integers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309" y="3286562"/>
            <a:ext cx="4018359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Whole numbers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3828177"/>
            <a:ext cx="4018359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 10, 25, -5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4776351" y="2730897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Floats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776351" y="3303707"/>
            <a:ext cx="4018359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Numbers with decimal points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4776351" y="3845322"/>
            <a:ext cx="4018359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 3.14, 2.718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728478" y="2708037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Strings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728478" y="3280847"/>
            <a:ext cx="4018359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Text enclosed in quotes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9728478" y="3822462"/>
            <a:ext cx="4018359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 "Hello", "Python"</a:t>
            </a:r>
            <a:endParaRPr lang="en-US" sz="1700" dirty="0"/>
          </a:p>
        </p:txBody>
      </p:sp>
      <p:sp>
        <p:nvSpPr>
          <p:cNvPr id="15" name="Text 3"/>
          <p:cNvSpPr/>
          <p:nvPr/>
        </p:nvSpPr>
        <p:spPr>
          <a:xfrm>
            <a:off x="758309" y="5065792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>
              <a:lnSpc>
                <a:spcPts val="2800"/>
              </a:lnSpc>
              <a:buNone/>
            </a:pPr>
            <a:r>
              <a:rPr lang="en-IN" altLang="en-US" sz="2200" b="1" dirty="0">
                <a:solidFill>
                  <a:srgbClr val="9998FF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Boolean</a:t>
            </a:r>
            <a:endParaRPr lang="en-IN" altLang="en-US" sz="2200" b="1" dirty="0">
              <a:solidFill>
                <a:srgbClr val="9998FF"/>
              </a:solidFill>
              <a:latin typeface="Barlow Bold" panose="00000800000000000000" pitchFamily="34" charset="0"/>
              <a:ea typeface="Barlow Bold" panose="00000800000000000000" pitchFamily="34" charset="-122"/>
              <a:cs typeface="Barlow Bold" panose="00000800000000000000" pitchFamily="34" charset="-120"/>
            </a:endParaRPr>
          </a:p>
        </p:txBody>
      </p:sp>
      <p:sp>
        <p:nvSpPr>
          <p:cNvPr id="16" name="Text 4"/>
          <p:cNvSpPr/>
          <p:nvPr/>
        </p:nvSpPr>
        <p:spPr>
          <a:xfrm>
            <a:off x="758309" y="5638602"/>
            <a:ext cx="4018359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Boolean values represent True or False.</a:t>
            </a:r>
            <a:endParaRPr 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sp>
        <p:nvSpPr>
          <p:cNvPr id="17" name="Text 5"/>
          <p:cNvSpPr/>
          <p:nvPr/>
        </p:nvSpPr>
        <p:spPr>
          <a:xfrm>
            <a:off x="758309" y="6180217"/>
            <a:ext cx="4018359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</a:t>
            </a:r>
            <a:r>
              <a:rPr lang="en-IN" alt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is_active = True</a:t>
            </a:r>
            <a:endParaRPr 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54562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Arithmetic Operators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292191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Operators perform calculations on variables.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2882622"/>
            <a:ext cx="7627382" cy="4092416"/>
          </a:xfrm>
          <a:prstGeom prst="roundRect">
            <a:avLst>
              <a:gd name="adj" fmla="val 476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5929" y="2890242"/>
            <a:ext cx="7611308" cy="62174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7" name="Text 4"/>
          <p:cNvSpPr/>
          <p:nvPr/>
        </p:nvSpPr>
        <p:spPr>
          <a:xfrm>
            <a:off x="983575" y="3027759"/>
            <a:ext cx="2099786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Operator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3524131" y="3027759"/>
            <a:ext cx="2095976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Description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060877" y="3027759"/>
            <a:ext cx="2099786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5929" y="3511987"/>
            <a:ext cx="7611308" cy="621744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983575" y="3649504"/>
            <a:ext cx="2099786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+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3524131" y="3649504"/>
            <a:ext cx="2095976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Addition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060877" y="3649504"/>
            <a:ext cx="2099786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 + 5 = 15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65929" y="4133731"/>
            <a:ext cx="7611308" cy="62174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983575" y="4271248"/>
            <a:ext cx="2099786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3524131" y="4271248"/>
            <a:ext cx="2095976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Subtraction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6060877" y="4271248"/>
            <a:ext cx="2099786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10 - 5 = 5</a:t>
            </a:r>
            <a:endParaRPr lang="en-US" sz="1700" dirty="0"/>
          </a:p>
        </p:txBody>
      </p:sp>
      <p:sp>
        <p:nvSpPr>
          <p:cNvPr id="18" name="Shape 15"/>
          <p:cNvSpPr/>
          <p:nvPr/>
        </p:nvSpPr>
        <p:spPr>
          <a:xfrm>
            <a:off x="765929" y="4755475"/>
            <a:ext cx="7611308" cy="621744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9" name="Text 16"/>
          <p:cNvSpPr/>
          <p:nvPr/>
        </p:nvSpPr>
        <p:spPr>
          <a:xfrm>
            <a:off x="983575" y="4892993"/>
            <a:ext cx="2099786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*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3524131" y="4892993"/>
            <a:ext cx="2095976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Multiplication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6060877" y="4892993"/>
            <a:ext cx="2099786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 * 5 = 50</a:t>
            </a:r>
            <a:endParaRPr lang="en-US" sz="1700" dirty="0"/>
          </a:p>
        </p:txBody>
      </p:sp>
      <p:sp>
        <p:nvSpPr>
          <p:cNvPr id="22" name="Shape 19"/>
          <p:cNvSpPr/>
          <p:nvPr/>
        </p:nvSpPr>
        <p:spPr>
          <a:xfrm>
            <a:off x="765929" y="5377220"/>
            <a:ext cx="7611308" cy="62174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3" name="Text 20"/>
          <p:cNvSpPr/>
          <p:nvPr/>
        </p:nvSpPr>
        <p:spPr>
          <a:xfrm>
            <a:off x="983575" y="5514737"/>
            <a:ext cx="2099786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/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3524131" y="5514737"/>
            <a:ext cx="2095976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Division</a:t>
            </a:r>
            <a:endParaRPr lang="en-US" sz="1700" dirty="0"/>
          </a:p>
        </p:txBody>
      </p:sp>
      <p:sp>
        <p:nvSpPr>
          <p:cNvPr id="25" name="Text 22"/>
          <p:cNvSpPr/>
          <p:nvPr/>
        </p:nvSpPr>
        <p:spPr>
          <a:xfrm>
            <a:off x="6060877" y="5514737"/>
            <a:ext cx="2099786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 / 5 = 2</a:t>
            </a:r>
            <a:endParaRPr lang="en-US" sz="1700" dirty="0"/>
          </a:p>
        </p:txBody>
      </p:sp>
      <p:sp>
        <p:nvSpPr>
          <p:cNvPr id="26" name="Shape 23"/>
          <p:cNvSpPr/>
          <p:nvPr/>
        </p:nvSpPr>
        <p:spPr>
          <a:xfrm>
            <a:off x="765929" y="5998964"/>
            <a:ext cx="7611308" cy="968454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7" name="Text 24"/>
          <p:cNvSpPr/>
          <p:nvPr/>
        </p:nvSpPr>
        <p:spPr>
          <a:xfrm>
            <a:off x="983575" y="6136481"/>
            <a:ext cx="2099786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%</a:t>
            </a:r>
            <a:endParaRPr lang="en-US" sz="1700" dirty="0"/>
          </a:p>
        </p:txBody>
      </p:sp>
      <p:sp>
        <p:nvSpPr>
          <p:cNvPr id="28" name="Text 25"/>
          <p:cNvSpPr/>
          <p:nvPr/>
        </p:nvSpPr>
        <p:spPr>
          <a:xfrm>
            <a:off x="3524131" y="6136481"/>
            <a:ext cx="2095976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Modulo (remainder)</a:t>
            </a:r>
            <a:endParaRPr lang="en-US" sz="1700" dirty="0"/>
          </a:p>
        </p:txBody>
      </p:sp>
      <p:sp>
        <p:nvSpPr>
          <p:cNvPr id="29" name="Text 26"/>
          <p:cNvSpPr/>
          <p:nvPr/>
        </p:nvSpPr>
        <p:spPr>
          <a:xfrm>
            <a:off x="6060877" y="6136481"/>
            <a:ext cx="2099786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10 % 3 = 1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133" y="570071"/>
            <a:ext cx="5697855" cy="681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9998FF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Conditional Statements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11133" y="1561743"/>
            <a:ext cx="7694533" cy="331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Conditional statements control program flow.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11133" y="2125861"/>
            <a:ext cx="7694533" cy="331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They execute code based on whether conditions are true or false.</a:t>
            </a: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133" y="2689979"/>
            <a:ext cx="1035368" cy="16565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57016" y="2897029"/>
            <a:ext cx="2724626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if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557016" y="3361730"/>
            <a:ext cx="6348651" cy="331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Executes code if a condition is true.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133" y="4346496"/>
            <a:ext cx="1035368" cy="165651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57016" y="4553545"/>
            <a:ext cx="2724626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else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557016" y="5018246"/>
            <a:ext cx="6348651" cy="331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Executes code if the if condition is false.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133" y="6003012"/>
            <a:ext cx="1035368" cy="165651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57016" y="6210062"/>
            <a:ext cx="2724626" cy="3405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elif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557016" y="6674763"/>
            <a:ext cx="6348651" cy="3312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Checks additional conditions if the previous ones are false.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133" y="570071"/>
            <a:ext cx="5697855" cy="681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IN" altLang="en-US" sz="4250" b="1" dirty="0">
                <a:solidFill>
                  <a:srgbClr val="9998FF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Example</a:t>
            </a:r>
            <a:endParaRPr lang="en-IN" altLang="en-US" sz="4250" b="1" dirty="0">
              <a:solidFill>
                <a:srgbClr val="9998FF"/>
              </a:solidFill>
              <a:latin typeface="Barlow Bold" panose="00000800000000000000" pitchFamily="34" charset="0"/>
              <a:ea typeface="Barlow Bold" panose="00000800000000000000" pitchFamily="34" charset="-122"/>
              <a:cs typeface="Barlow Bold" panose="00000800000000000000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10935" y="1977390"/>
            <a:ext cx="7694295" cy="48736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4400" dirty="0">
                <a:solidFill>
                  <a:srgbClr val="EEEFF5"/>
                </a:solidFill>
                <a:ea typeface="Montserrat" pitchFamily="34" charset="-122"/>
                <a:cs typeface="+mn-lt"/>
              </a:rPr>
              <a:t>age = 16</a:t>
            </a:r>
            <a:endParaRPr lang="en-US" sz="4400" dirty="0">
              <a:solidFill>
                <a:srgbClr val="EEEFF5"/>
              </a:solidFill>
              <a:ea typeface="Montserrat" pitchFamily="34" charset="-122"/>
              <a:cs typeface="+mn-lt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4400" dirty="0">
              <a:solidFill>
                <a:srgbClr val="EEEFF5"/>
              </a:solidFill>
              <a:ea typeface="Montserrat" pitchFamily="34" charset="-122"/>
              <a:cs typeface="+mn-lt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4400" dirty="0">
              <a:solidFill>
                <a:srgbClr val="EEEFF5"/>
              </a:solidFill>
              <a:ea typeface="Montserrat" pitchFamily="34" charset="-122"/>
              <a:cs typeface="+mn-lt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4400" dirty="0">
                <a:solidFill>
                  <a:srgbClr val="EEEFF5"/>
                </a:solidFill>
                <a:ea typeface="Montserrat" pitchFamily="34" charset="-122"/>
                <a:cs typeface="+mn-lt"/>
              </a:rPr>
              <a:t>if age &lt; 13:</a:t>
            </a:r>
            <a:endParaRPr lang="en-US" sz="4400" dirty="0">
              <a:solidFill>
                <a:srgbClr val="EEEFF5"/>
              </a:solidFill>
              <a:ea typeface="Montserrat" pitchFamily="34" charset="-122"/>
              <a:cs typeface="+mn-lt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4400" dirty="0">
              <a:solidFill>
                <a:srgbClr val="EEEFF5"/>
              </a:solidFill>
              <a:ea typeface="Montserrat" pitchFamily="34" charset="-122"/>
              <a:cs typeface="+mn-lt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4400" dirty="0">
                <a:solidFill>
                  <a:srgbClr val="EEEFF5"/>
                </a:solidFill>
                <a:ea typeface="Montserrat" pitchFamily="34" charset="-122"/>
                <a:cs typeface="+mn-lt"/>
              </a:rPr>
              <a:t>    print("You are a child.")</a:t>
            </a:r>
            <a:endParaRPr lang="en-US" sz="4400" dirty="0">
              <a:solidFill>
                <a:srgbClr val="EEEFF5"/>
              </a:solidFill>
              <a:ea typeface="Montserrat" pitchFamily="34" charset="-122"/>
              <a:cs typeface="+mn-lt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4400" dirty="0">
              <a:solidFill>
                <a:srgbClr val="EEEFF5"/>
              </a:solidFill>
              <a:ea typeface="Montserrat" pitchFamily="34" charset="-122"/>
              <a:cs typeface="+mn-lt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4400" dirty="0">
                <a:solidFill>
                  <a:srgbClr val="EEEFF5"/>
                </a:solidFill>
                <a:ea typeface="Montserrat" pitchFamily="34" charset="-122"/>
                <a:cs typeface="+mn-lt"/>
              </a:rPr>
              <a:t>elif age &lt; 18:</a:t>
            </a:r>
            <a:endParaRPr lang="en-US" sz="4400" dirty="0">
              <a:solidFill>
                <a:srgbClr val="EEEFF5"/>
              </a:solidFill>
              <a:ea typeface="Montserrat" pitchFamily="34" charset="-122"/>
              <a:cs typeface="+mn-lt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4400" dirty="0">
              <a:solidFill>
                <a:srgbClr val="EEEFF5"/>
              </a:solidFill>
              <a:ea typeface="Montserrat" pitchFamily="34" charset="-122"/>
              <a:cs typeface="+mn-lt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4400" dirty="0">
                <a:solidFill>
                  <a:srgbClr val="EEEFF5"/>
                </a:solidFill>
                <a:ea typeface="Montserrat" pitchFamily="34" charset="-122"/>
                <a:cs typeface="+mn-lt"/>
              </a:rPr>
              <a:t>    print("You are a teenager.")</a:t>
            </a:r>
            <a:endParaRPr lang="en-US" sz="4400" dirty="0">
              <a:solidFill>
                <a:srgbClr val="EEEFF5"/>
              </a:solidFill>
              <a:ea typeface="Montserrat" pitchFamily="34" charset="-122"/>
              <a:cs typeface="+mn-lt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4400" dirty="0">
              <a:solidFill>
                <a:srgbClr val="EEEFF5"/>
              </a:solidFill>
              <a:ea typeface="Montserrat" pitchFamily="34" charset="-122"/>
              <a:cs typeface="+mn-lt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4400" dirty="0">
                <a:solidFill>
                  <a:srgbClr val="EEEFF5"/>
                </a:solidFill>
                <a:ea typeface="Montserrat" pitchFamily="34" charset="-122"/>
                <a:cs typeface="+mn-lt"/>
              </a:rPr>
              <a:t>else:</a:t>
            </a:r>
            <a:endParaRPr lang="en-US" sz="4400" dirty="0">
              <a:solidFill>
                <a:srgbClr val="EEEFF5"/>
              </a:solidFill>
              <a:ea typeface="Montserrat" pitchFamily="34" charset="-122"/>
              <a:cs typeface="+mn-lt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4400" dirty="0">
              <a:solidFill>
                <a:srgbClr val="EEEFF5"/>
              </a:solidFill>
              <a:ea typeface="Montserrat" pitchFamily="34" charset="-122"/>
              <a:cs typeface="+mn-lt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4400" dirty="0">
                <a:solidFill>
                  <a:srgbClr val="EEEFF5"/>
                </a:solidFill>
                <a:ea typeface="Montserrat" pitchFamily="34" charset="-122"/>
                <a:cs typeface="+mn-lt"/>
              </a:rPr>
              <a:t>    print("You are an adult.")</a:t>
            </a:r>
            <a:endParaRPr lang="en-US" sz="4400" dirty="0">
              <a:solidFill>
                <a:srgbClr val="EEEFF5"/>
              </a:solidFill>
              <a:ea typeface="Montserrat" pitchFamily="34" charset="-122"/>
              <a:cs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57920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Logical Operators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495550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Logical operators combine conditions.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3085981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They return True or False based on the truthiness of the conditions.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758309" y="3676412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974884" y="3892987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AND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74884" y="4379119"/>
            <a:ext cx="3272314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Both conditions must be True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680347" y="3676412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4896922" y="3892987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OR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96922" y="4379119"/>
            <a:ext cx="3272314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 least one condition must be True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505688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74884" y="5722263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NOT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74884" y="6208395"/>
            <a:ext cx="7194233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Reverses the truth value of a condition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74844" y="420330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IN" altLang="en-US" sz="4450" b="1" dirty="0">
                <a:solidFill>
                  <a:srgbClr val="9998FF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Example</a:t>
            </a:r>
            <a:endParaRPr lang="en-IN" altLang="en-US" sz="4450" b="1" dirty="0">
              <a:solidFill>
                <a:srgbClr val="9998FF"/>
              </a:solidFill>
              <a:latin typeface="Barlow Bold" panose="00000800000000000000" pitchFamily="34" charset="0"/>
              <a:ea typeface="Barlow Bold" panose="00000800000000000000" pitchFamily="34" charset="-122"/>
              <a:cs typeface="Barlow Bold" panose="00000800000000000000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56640" y="1546860"/>
            <a:ext cx="7627620" cy="59213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 = 20</a:t>
            </a:r>
            <a:endParaRPr lang="en-US" sz="3200" dirty="0">
              <a:solidFill>
                <a:schemeClr val="bg2">
                  <a:lumMod val="90000"/>
                </a:schemeClr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3200" dirty="0">
              <a:solidFill>
                <a:schemeClr val="bg2">
                  <a:lumMod val="90000"/>
                </a:schemeClr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has_ticket = True</a:t>
            </a:r>
            <a:endParaRPr lang="en-US" sz="3200" dirty="0">
              <a:solidFill>
                <a:schemeClr val="bg2">
                  <a:lumMod val="90000"/>
                </a:schemeClr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3200" dirty="0">
              <a:solidFill>
                <a:schemeClr val="bg2">
                  <a:lumMod val="90000"/>
                </a:schemeClr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Using 'and' operator</a:t>
            </a:r>
            <a:endParaRPr lang="en-US" sz="3200" dirty="0">
              <a:solidFill>
                <a:schemeClr val="bg2">
                  <a:lumMod val="90000"/>
                </a:schemeClr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3200" dirty="0">
              <a:solidFill>
                <a:schemeClr val="bg2">
                  <a:lumMod val="90000"/>
                </a:schemeClr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if age &gt;= 18 and has_ticket:</a:t>
            </a:r>
            <a:endParaRPr lang="en-US" sz="3200" dirty="0">
              <a:solidFill>
                <a:schemeClr val="bg2">
                  <a:lumMod val="90000"/>
                </a:schemeClr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3200" dirty="0">
              <a:solidFill>
                <a:schemeClr val="bg2">
                  <a:lumMod val="90000"/>
                </a:schemeClr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print("You can enter the event.")</a:t>
            </a:r>
            <a:endParaRPr lang="en-US" sz="3200" dirty="0">
              <a:solidFill>
                <a:schemeClr val="bg2">
                  <a:lumMod val="90000"/>
                </a:schemeClr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3200" dirty="0">
              <a:solidFill>
                <a:schemeClr val="bg2">
                  <a:lumMod val="90000"/>
                </a:schemeClr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# Using 'or' operator</a:t>
            </a:r>
            <a:endParaRPr lang="en-US" sz="3200" dirty="0">
              <a:solidFill>
                <a:schemeClr val="bg2">
                  <a:lumMod val="90000"/>
                </a:schemeClr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3200" dirty="0">
              <a:solidFill>
                <a:schemeClr val="bg2">
                  <a:lumMod val="90000"/>
                </a:schemeClr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if age &lt; 18 or not has_ticket:</a:t>
            </a:r>
            <a:endParaRPr lang="en-US" sz="3200" dirty="0">
              <a:solidFill>
                <a:schemeClr val="bg2">
                  <a:lumMod val="90000"/>
                </a:schemeClr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3200" dirty="0">
              <a:solidFill>
                <a:schemeClr val="bg2">
                  <a:lumMod val="90000"/>
                </a:schemeClr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print("You cannot enter.")</a:t>
            </a:r>
            <a:endParaRPr lang="en-US" sz="3200" dirty="0">
              <a:solidFill>
                <a:schemeClr val="bg2">
                  <a:lumMod val="90000"/>
                </a:schemeClr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421878"/>
            <a:ext cx="7095768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Input and Output Operations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1459508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Programs interact with the user.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2049939"/>
            <a:ext cx="7627382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functions get data from the user, and output functions display results.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2987080"/>
            <a:ext cx="541615" cy="5416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44709" y="3745270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input()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244709" y="4231402"/>
            <a:ext cx="3651171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Gets input from the user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801" y="2987080"/>
            <a:ext cx="541615" cy="5416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20801" y="3745270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print()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20801" y="4231402"/>
            <a:ext cx="3651290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Displays output to the screen</a:t>
            </a:r>
            <a:endParaRPr lang="en-US" sz="1700" dirty="0"/>
          </a:p>
        </p:txBody>
      </p:sp>
      <p:sp>
        <p:nvSpPr>
          <p:cNvPr id="12" name="Text Box 11"/>
          <p:cNvSpPr txBox="1"/>
          <p:nvPr/>
        </p:nvSpPr>
        <p:spPr>
          <a:xfrm>
            <a:off x="6244590" y="4997450"/>
            <a:ext cx="4876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 dirty="0">
                <a:solidFill>
                  <a:srgbClr val="9998FF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Example</a:t>
            </a:r>
            <a:r>
              <a:rPr lang="en-IN" altLang="en-US" sz="3600" b="1" dirty="0">
                <a:solidFill>
                  <a:srgbClr val="9998FF"/>
                </a:solidFill>
                <a:latin typeface="Barlow Bold" panose="00000800000000000000" pitchFamily="34" charset="0"/>
                <a:ea typeface="Barlow Bold" panose="00000800000000000000" pitchFamily="34" charset="-122"/>
                <a:cs typeface="Barlow Bold" panose="00000800000000000000" pitchFamily="34" charset="-120"/>
              </a:rPr>
              <a:t> :</a:t>
            </a:r>
            <a:endParaRPr lang="en-IN" altLang="en-US" sz="3600" b="1" dirty="0">
              <a:solidFill>
                <a:srgbClr val="9998FF"/>
              </a:solidFill>
              <a:latin typeface="Barlow Bold" panose="00000800000000000000" pitchFamily="34" charset="0"/>
              <a:ea typeface="Barlow Bold" panose="00000800000000000000" pitchFamily="34" charset="-122"/>
              <a:cs typeface="Barlow Bold" panose="00000800000000000000" pitchFamily="34" charset="-12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6244590" y="6040755"/>
            <a:ext cx="7829550" cy="1466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ts val="2700"/>
              </a:lnSpc>
              <a:buClrTx/>
              <a:buSzTx/>
              <a:buFontTx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name = input("Enter your name: ")</a:t>
            </a:r>
            <a:endParaRPr 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algn="l">
              <a:lnSpc>
                <a:spcPts val="2700"/>
              </a:lnSpc>
              <a:buClrTx/>
              <a:buSzTx/>
              <a:buFontTx/>
            </a:pPr>
            <a:endParaRPr 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algn="l">
              <a:lnSpc>
                <a:spcPts val="2700"/>
              </a:lnSpc>
              <a:buClrTx/>
              <a:buSzTx/>
              <a:buFontTx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print("Hello, " + name + "! Welcome to Python.")</a:t>
            </a:r>
            <a:endParaRPr 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2086</Words>
  <Application>WPS Presentation</Application>
  <PresentationFormat>On-screen Show (16:9)</PresentationFormat>
  <Paragraphs>200</Paragraphs>
  <Slides>10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Barlow Bold</vt:lpstr>
      <vt:lpstr>Barlow Bold</vt:lpstr>
      <vt:lpstr>Barlow Bold</vt:lpstr>
      <vt:lpstr>Montserrat</vt:lpstr>
      <vt:lpstr>Montserrat</vt:lpstr>
      <vt:lpstr>Montserrat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Akbarhusain Kadiwala</cp:lastModifiedBy>
  <cp:revision>3</cp:revision>
  <dcterms:created xsi:type="dcterms:W3CDTF">2024-09-30T16:14:00Z</dcterms:created>
  <dcterms:modified xsi:type="dcterms:W3CDTF">2024-09-30T16:50:37Z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6A1C2610AE6A4A458D2C129DD17D31D9_12</vt:lpwstr>
  </property>
  <property fmtid="{D5CDD505-2E9C-101B-9397-08002B2CF9AE}" pid="3" name="KSOProductBuildVer">
    <vt:lpwstr>1033-12.2.0.18586</vt:lpwstr>
  </property>
</Properties>
</file>